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10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</p:sldMasterIdLst>
  <p:notesMasterIdLst>
    <p:notesMasterId r:id="rId20"/>
  </p:notesMasterIdLst>
  <p:handoutMasterIdLst>
    <p:handoutMasterId r:id="rId21"/>
  </p:handoutMasterIdLst>
  <p:sldIdLst>
    <p:sldId id="356" r:id="rId9"/>
    <p:sldId id="409" r:id="rId10"/>
    <p:sldId id="410" r:id="rId11"/>
    <p:sldId id="411" r:id="rId12"/>
    <p:sldId id="415" r:id="rId13"/>
    <p:sldId id="412" r:id="rId14"/>
    <p:sldId id="413" r:id="rId15"/>
    <p:sldId id="414" r:id="rId16"/>
    <p:sldId id="407" r:id="rId17"/>
    <p:sldId id="735" r:id="rId18"/>
    <p:sldId id="737" r:id="rId19"/>
  </p:sldIdLst>
  <p:sldSz cx="9144000" cy="6858000" type="screen4x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  <a:srgbClr val="F3C495"/>
    <a:srgbClr val="F98B83"/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438" autoAdjust="0"/>
  </p:normalViewPr>
  <p:slideViewPr>
    <p:cSldViewPr snapToGrid="0">
      <p:cViewPr varScale="1">
        <p:scale>
          <a:sx n="82" d="100"/>
          <a:sy n="82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file:///C:\Users\User\Desktop\&#1050;&#1086;&#1083;&#1083;&#1077;&#1075;&#1080;&#1103;%20&#1080;&#1090;&#1086;&#1075;&#1080;%202019\&#1055;&#1054;&#1044;&#1043;&#1054;&#1058;&#1054;&#1042;&#1050;&#1040;%20&#1044;&#1054;&#1050;&#1051;&#1040;&#1044;&#1040;%20&#1050;&#1054;&#1051;&#1051;&#1045;&#1043;&#1048;&#1048;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Лист1!$N$416:$N$421</c:f>
              <c:strCache>
                <c:ptCount val="6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  <c:pt idx="5">
                  <c:v>2024 год</c:v>
                </c:pt>
              </c:strCache>
            </c:strRef>
          </c:cat>
          <c:val>
            <c:numRef>
              <c:f>Лист1!$O$416:$O$421</c:f>
              <c:numCache>
                <c:formatCode>General</c:formatCode>
                <c:ptCount val="6"/>
                <c:pt idx="0">
                  <c:v>101.2</c:v>
                </c:pt>
                <c:pt idx="1">
                  <c:v>102.7</c:v>
                </c:pt>
                <c:pt idx="2" formatCode="0.0">
                  <c:v>105</c:v>
                </c:pt>
                <c:pt idx="3">
                  <c:v>107.4</c:v>
                </c:pt>
                <c:pt idx="4">
                  <c:v>110.1</c:v>
                </c:pt>
                <c:pt idx="5">
                  <c:v>115.1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2C6-497C-B6A4-69F9D9684DCD}"/>
            </c:ext>
          </c:extLst>
        </c:ser>
        <c:dLbls/>
        <c:gapWidth val="219"/>
        <c:overlap val="-27"/>
        <c:axId val="78720384"/>
        <c:axId val="78767232"/>
      </c:barChart>
      <c:catAx>
        <c:axId val="787203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8767232"/>
        <c:crosses val="autoZero"/>
        <c:auto val="1"/>
        <c:lblAlgn val="ctr"/>
        <c:lblOffset val="100"/>
      </c:catAx>
      <c:valAx>
        <c:axId val="7876723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8720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FE6A4-34B7-42D3-A656-D0223A2251D1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6FFCB-DF64-4B7C-9A91-F37421221E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5258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189"/>
          </a:xfrm>
          <a:prstGeom prst="rect">
            <a:avLst/>
          </a:prstGeom>
        </p:spPr>
        <p:txBody>
          <a:bodyPr vert="horz" lIns="90636" tIns="45318" rIns="90636" bIns="4531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189"/>
          </a:xfrm>
          <a:prstGeom prst="rect">
            <a:avLst/>
          </a:prstGeom>
        </p:spPr>
        <p:txBody>
          <a:bodyPr vert="horz" lIns="90636" tIns="45318" rIns="90636" bIns="45318" rtlCol="0"/>
          <a:lstStyle>
            <a:lvl1pPr algn="r">
              <a:defRPr sz="1200"/>
            </a:lvl1pPr>
          </a:lstStyle>
          <a:p>
            <a:fld id="{AEC8538A-4ECC-45E3-B0F2-BA029BE437D4}" type="datetimeFigureOut">
              <a:rPr lang="ru-RU" smtClean="0"/>
              <a:pPr/>
              <a:t>04.03.2019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6" tIns="45318" rIns="90636" bIns="4531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9692"/>
            <a:ext cx="5388610" cy="3886110"/>
          </a:xfrm>
          <a:prstGeom prst="rect">
            <a:avLst/>
          </a:prstGeom>
        </p:spPr>
        <p:txBody>
          <a:bodyPr vert="horz" lIns="90636" tIns="45318" rIns="90636" bIns="4531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4302"/>
            <a:ext cx="2918830" cy="495188"/>
          </a:xfrm>
          <a:prstGeom prst="rect">
            <a:avLst/>
          </a:prstGeom>
        </p:spPr>
        <p:txBody>
          <a:bodyPr vert="horz" lIns="90636" tIns="45318" rIns="90636" bIns="4531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4302"/>
            <a:ext cx="2918830" cy="495188"/>
          </a:xfrm>
          <a:prstGeom prst="rect">
            <a:avLst/>
          </a:prstGeom>
        </p:spPr>
        <p:txBody>
          <a:bodyPr vert="horz" lIns="90636" tIns="45318" rIns="90636" bIns="45318" rtlCol="0" anchor="b"/>
          <a:lstStyle>
            <a:lvl1pPr algn="r">
              <a:defRPr sz="1200"/>
            </a:lvl1pPr>
          </a:lstStyle>
          <a:p>
            <a:fld id="{3DBB7DAD-EDB5-4B04-B333-E7960631A10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73565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0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2560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7033A967-F18F-44C0-8C60-DE79F48263B3}" type="slidenum">
              <a:rPr lang="ru-RU" altLang="ru-RU" smtClean="0"/>
              <a:pPr/>
              <a:t>2</a:t>
            </a:fld>
            <a:endParaRPr lang="ru-RU" altLang="ru-RU"/>
          </a:p>
        </p:txBody>
      </p:sp>
      <p:sp>
        <p:nvSpPr>
          <p:cNvPr id="256005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04396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Образ слайда 1">
            <a:extLst>
              <a:ext uri="{FF2B5EF4-FFF2-40B4-BE49-F238E27FC236}">
                <a16:creationId xmlns:a16="http://schemas.microsoft.com/office/drawing/2014/main" xmlns="" id="{A8CE9102-35D9-44B8-B795-76721F1CCC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1539" name="Заметки 2">
            <a:extLst>
              <a:ext uri="{FF2B5EF4-FFF2-40B4-BE49-F238E27FC236}">
                <a16:creationId xmlns:a16="http://schemas.microsoft.com/office/drawing/2014/main" xmlns="" id="{E0ACEFE5-869B-4C04-A7AD-385026DB3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321540" name="Номер слайда 3">
            <a:extLst>
              <a:ext uri="{FF2B5EF4-FFF2-40B4-BE49-F238E27FC236}">
                <a16:creationId xmlns:a16="http://schemas.microsoft.com/office/drawing/2014/main" xmlns="" id="{923EFE4C-1B35-412F-AF3F-E04738210B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DEFFE1-942C-407E-ACF8-594E640B850C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1541" name="Нижний колонтитул 4">
            <a:extLst>
              <a:ext uri="{FF2B5EF4-FFF2-40B4-BE49-F238E27FC236}">
                <a16:creationId xmlns:a16="http://schemas.microsoft.com/office/drawing/2014/main" xmlns="" id="{D88B602B-85DC-4034-89CF-ED09766D976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805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2580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27184443-8EFC-4569-A70F-AD5ABB4D532D}" type="slidenum">
              <a:rPr lang="ru-RU" altLang="ru-RU" smtClean="0"/>
              <a:pPr/>
              <a:t>3</a:t>
            </a:fld>
            <a:endParaRPr lang="ru-RU" altLang="ru-RU"/>
          </a:p>
        </p:txBody>
      </p:sp>
      <p:sp>
        <p:nvSpPr>
          <p:cNvPr id="258053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75408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00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2601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C3DC4F72-9227-4DE1-99E8-B804A194C420}" type="slidenum">
              <a:rPr lang="ru-RU" altLang="ru-RU" smtClean="0"/>
              <a:pPr/>
              <a:t>4</a:t>
            </a:fld>
            <a:endParaRPr lang="ru-RU" altLang="ru-RU"/>
          </a:p>
        </p:txBody>
      </p:sp>
      <p:sp>
        <p:nvSpPr>
          <p:cNvPr id="260101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610209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30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B7DAD-EDB5-4B04-B333-E7960631A105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1431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21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2621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A364A5F2-3F01-45CE-825B-76840F6BFE39}" type="slidenum">
              <a:rPr lang="ru-RU" altLang="ru-RU" smtClean="0"/>
              <a:pPr/>
              <a:t>6</a:t>
            </a:fld>
            <a:endParaRPr lang="ru-RU" altLang="ru-RU"/>
          </a:p>
        </p:txBody>
      </p:sp>
      <p:sp>
        <p:nvSpPr>
          <p:cNvPr id="262149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603658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371A5-A6A5-4076-95C3-7F524055BF93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3284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41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641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FC23A18E-48F2-459F-BBD0-5EFF03659EC5}" type="slidenum">
              <a:rPr lang="ru-RU" altLang="ru-RU" smtClean="0">
                <a:latin typeface="Calibri" panose="020F0502020204030204" pitchFamily="34" charset="0"/>
              </a:rPr>
              <a:pPr/>
              <a:t>8</a:t>
            </a:fld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26419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839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EDEFD74-927C-4457-BC0C-87E92018718C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 altLang="ru-RU" dirty="0"/>
          </a:p>
        </p:txBody>
      </p:sp>
      <p:sp>
        <p:nvSpPr>
          <p:cNvPr id="7173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1166474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Образ слайда 1">
            <a:extLst>
              <a:ext uri="{FF2B5EF4-FFF2-40B4-BE49-F238E27FC236}">
                <a16:creationId xmlns:a16="http://schemas.microsoft.com/office/drawing/2014/main" xmlns="" id="{68906912-0C63-4330-82C4-DCE48B9873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43" name="Заметки 2">
            <a:extLst>
              <a:ext uri="{FF2B5EF4-FFF2-40B4-BE49-F238E27FC236}">
                <a16:creationId xmlns:a16="http://schemas.microsoft.com/office/drawing/2014/main" xmlns="" id="{618E4D4A-B77B-4376-83A7-19EFF24CC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317444" name="Номер слайда 3">
            <a:extLst>
              <a:ext uri="{FF2B5EF4-FFF2-40B4-BE49-F238E27FC236}">
                <a16:creationId xmlns:a16="http://schemas.microsoft.com/office/drawing/2014/main" xmlns="" id="{1C549A6F-6FCA-40FB-BA6C-5EFC695AE9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D39FE2-CB17-495D-A5F7-3C319F6D048E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17445" name="Нижний колонтитул 4">
            <a:extLst>
              <a:ext uri="{FF2B5EF4-FFF2-40B4-BE49-F238E27FC236}">
                <a16:creationId xmlns:a16="http://schemas.microsoft.com/office/drawing/2014/main" xmlns="" id="{D6934A3F-260D-4CC6-B71E-E4588E783A2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1E1D-5AFE-49A2-968E-3214281CE42A}" type="datetime1">
              <a:rPr lang="ru-RU" smtClean="0"/>
              <a:pPr/>
              <a:t>04.03.2019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5258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934D-ED69-4BD5-8F96-05CE0216745B}" type="datetime1">
              <a:rPr lang="ru-RU" smtClean="0"/>
              <a:pPr/>
              <a:t>04.03.2019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0978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DE72-AEA0-40CE-B9DF-45909FF11444}" type="datetime1">
              <a:rPr lang="ru-RU" smtClean="0"/>
              <a:pPr/>
              <a:t>04.03.2019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11319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CAD0236-9E65-47A3-889B-EC6F9EFF93F4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C8B56B5-B238-4502-9E48-E5E702917C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9944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987F24F-4832-4F3F-A697-42EDBE79F81E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7590D0E-7EFF-41CD-BDEE-80DC72BC9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5951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4B7231B-ACC1-4D21-88CD-10B7E07FABB1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C2A5FB7-6782-48DB-87A3-CD64CB5474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6343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FADBC64-1320-41FF-9662-6848EF1258D1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A7279DF-7689-4E58-8C14-9E0B8545A8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3220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8ECEEB7-D92C-472D-9623-B28EDD36B054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2184AC8-A4D9-4388-AD89-3009A62A4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5181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F36A370-476D-4A47-B60E-1045CCFFFD53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1CAC5A7-6C29-401B-8D4F-E7EDBC75B2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5868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9416DFA-8A5F-4E25-A65A-5D79EC2FC950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D9C8410-8D7E-4640-8410-B2A05752BE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5195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4B72759-3C0F-4278-B119-23EFA35CF641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992B8B4-DFA3-4E31-B629-95E9BE9C6F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724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315E-487B-4A22-A538-F61FD679141F}" type="datetime1">
              <a:rPr lang="ru-RU" smtClean="0"/>
              <a:pPr/>
              <a:t>04.03.2019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244543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4A10663-8EEA-451D-B7DC-18CAC9502709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720B9FC-73A1-4991-9752-F2DFB45202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79191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99BE0F3-55F3-431B-A30E-BE39C971A2AF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EC679C3-64BA-4BD7-9768-D43FD1D91D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4683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01E4DEE-E63B-4A8D-83CD-A249605C509B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FF69972-C2E0-4549-B63B-F35FBC8A5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5947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9AE214C-64D7-47B4-A229-46E8F79F50B6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67A3E5D-DC2E-4983-9412-90444BD09B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04242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3316A19-4522-4317-B555-DED5E2EF4FEE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BFC3951-39F1-45D0-995F-33D30F7D1F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99513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AAF23BF-515E-49E6-AA85-F74C48F27982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FE692AE-2364-466E-A85E-F6FC82CCCC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23307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07A7EC6-C362-44AF-9009-CE31A9C9AFB6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2704BEA-6815-42AC-9E80-AF96F6B53C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33484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44ECF41-F715-4F3B-9107-06111557A8B4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39F531F-BA71-42E8-A814-CA4FFD280F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39431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47B3CF7-F488-44A4-AFB7-DEA6D9C825B1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B9BCD6A-AFEA-4BC1-A6F8-D204AB625D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6085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62FD7B2-F87D-4465-A69B-F537EE36CAF4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113C0D2-E39A-4F2F-9298-0C6584FDC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96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EDA0-C884-4275-9923-347D7C97D53A}" type="datetime1">
              <a:rPr lang="ru-RU" smtClean="0"/>
              <a:pPr/>
              <a:t>04.03.2019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001257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CE0220F-DED9-411C-B86B-1F2BD50B0038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0ECD235-B708-4809-8B11-F183D9F205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52244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505A9AE-2F7E-42C6-8724-EA25B5AD048C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AF7756F-9056-4CF8-A89C-95AE4C97EE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66027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FA61D-333C-48A3-B2FF-7C03AC29A020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B64A65-1550-436B-8D39-31DE1AF5C4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66798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4CC9CEA-B302-4DDE-A941-39C16DFA7CB9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03FC27E-3D0D-4B00-BDFE-4C1FBC04AA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44516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38A16DD-208B-4F2E-A9E2-F996A8FA3D1B}" type="datetime1">
              <a:rPr lang="ru-RU"/>
              <a:pPr>
                <a:defRPr/>
              </a:pPr>
              <a:t>04.03.2019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E55B743-5025-4093-B334-C36C4ED249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398509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AA0C5F5-1E11-4545-8C0D-B4ABF31EA564}" type="datetime1">
              <a:rPr lang="ru-RU"/>
              <a:pPr>
                <a:defRPr/>
              </a:pPr>
              <a:t>04.03.2019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D1F2198-C0E0-4330-893C-5BE58121D4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26269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77BB458-7C1D-441C-A177-0C2AC5CF920D}" type="datetime1">
              <a:rPr lang="ru-RU"/>
              <a:pPr>
                <a:defRPr/>
              </a:pPr>
              <a:t>04.03.2019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EE8C81D-0C9C-4F2A-B3EF-430746DB66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619545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BC3B764-7590-4685-B145-C35DE22A0967}" type="datetime1">
              <a:rPr lang="ru-RU"/>
              <a:pPr>
                <a:defRPr/>
              </a:pPr>
              <a:t>04.03.2019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BB5221B-1594-456E-ACA3-D3777F1E3B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013274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A83FEBA-ECE3-442C-A960-69F01DBB79DC}" type="datetime1">
              <a:rPr lang="ru-RU"/>
              <a:pPr>
                <a:defRPr/>
              </a:pPr>
              <a:t>04.03.2019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4C4222E-C1F5-442D-9379-AE99C178A5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510213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170CE30-0803-4A4C-A43E-AD86BB3F2AAE}" type="datetime1">
              <a:rPr lang="ru-RU"/>
              <a:pPr>
                <a:defRPr/>
              </a:pPr>
              <a:t>04.03.2019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323FA6F-FE3D-4C44-9D28-FF3779CE7C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41442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13AD-9C24-4C38-978B-A878ED6F8571}" type="datetime1">
              <a:rPr lang="ru-RU" smtClean="0"/>
              <a:pPr/>
              <a:t>04.03.2019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8211538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9EB42A4-E4C1-477C-92B8-E48AB39186E0}" type="datetime1">
              <a:rPr lang="ru-RU"/>
              <a:pPr>
                <a:defRPr/>
              </a:pPr>
              <a:t>04.03.2019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5BF7D84-EDAF-44EF-96BF-2FEB099313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475407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D748BBD-760F-446B-BBA6-29435A409F39}" type="datetime1">
              <a:rPr lang="ru-RU"/>
              <a:pPr>
                <a:defRPr/>
              </a:pPr>
              <a:t>04.03.2019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110DA10-C127-4A86-B119-7F87DE0B77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216731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92ABC2F-2B72-48AC-AD54-729F8CCC85B0}" type="datetime1">
              <a:rPr lang="ru-RU"/>
              <a:pPr>
                <a:defRPr/>
              </a:pPr>
              <a:t>04.03.2019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0519BEE-4836-475C-A5A5-1515EF768A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126599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D54E5DF-22F0-45CD-86FA-E168F8227434}" type="datetime1">
              <a:rPr lang="ru-RU"/>
              <a:pPr>
                <a:defRPr/>
              </a:pPr>
              <a:t>04.03.2019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D754507-D45A-447E-9ADD-CF7761BDD7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205094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F7A6D54-2331-4A73-BF18-3F7941D7B0C9}" type="datetime1">
              <a:rPr lang="ru-RU"/>
              <a:pPr>
                <a:defRPr/>
              </a:pPr>
              <a:t>04.03.2019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05D1F5C-137B-4C22-B1D7-36CADE23CE2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76848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1E1D-5AFE-49A2-968E-3214281CE42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59071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315E-487B-4A22-A538-F61FD67914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82655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EDA0-C884-4275-9923-347D7C97D53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566612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13AD-9C24-4C38-978B-A878ED6F857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013963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49357-1D43-421F-861F-18F72C02D9F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501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49357-1D43-421F-861F-18F72C02D9FF}" type="datetime1">
              <a:rPr lang="ru-RU" smtClean="0"/>
              <a:pPr/>
              <a:t>04.03.2019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279539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FAC2-888B-4FD8-A899-9DF791EDDAF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040027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D159-A56C-4910-BEC6-3BDA0B4A8E9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770028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536B-12ED-498F-A3F8-88645252A3C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325560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85083-5AA9-4FAA-A9C1-17EB5868B73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448376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934D-ED69-4BD5-8F96-05CE0216745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2695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DE72-AEA0-40CE-B9DF-45909FF1144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290800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B4D76-8833-4280-97E2-E215B052A10B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66D3D-7B1E-4E36-B5E0-B9C1DD1DB7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28979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6AA4D-A7F3-43DD-A024-E27521319B9C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0D200-6F41-4DF7-91D9-D6F568CF53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102489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707FE-0721-4ED8-9A20-3E465D66E0EE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BB989-00FF-4549-9575-5DA6128F8E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561037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3358E-4393-4E2F-8DF9-42ABE103DB1D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AD6CD-8B88-4FB6-B1F7-C0649B2B69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557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FAC2-888B-4FD8-A899-9DF791EDDAFA}" type="datetime1">
              <a:rPr lang="ru-RU" smtClean="0"/>
              <a:pPr/>
              <a:t>04.03.2019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4353722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37B85-1ACD-4336-BCDB-3AF9AF714794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DB70-6A7B-4C70-9DD0-E9BDE068B4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14553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09DF3-8A81-442B-999B-5827B376F526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C1C45-4A3F-4EE6-B45F-91587268C7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396901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3D995-A1D1-472A-8A7F-7642177932FD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D961D-29FD-4A21-ACA9-20CEE2B639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14213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C7A24-D199-4A2C-BC9D-FF41514258A9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3D4C1-21AD-475F-99FF-B6EF8050B9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82544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3D2F0-7FEC-4E16-8E61-69139B945ECC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E6A8C-33BB-4829-927A-E0A140CB81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845145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3BEB4-56CF-4A10-B692-FDA592B1F98C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3626E-32ED-4DA9-8897-18902CE42B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949885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1D563-AEFF-4015-A469-6773B899EA8B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05C71-BF88-4E8A-A6FA-D0665D05C1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21190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BC033F7-C05B-484C-8541-01FACC11A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0F29FB5-79FE-47C8-9F54-FF32F8E4AB7B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59547F5-864D-4E58-BD2F-A8F4D2BCC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204322D-148D-4121-922D-55A8F889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B7A2EAC-6D61-4D45-8C88-6E5E12F822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869099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A0719AE-6169-4B13-8958-D0BDCA543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AC97704-87D7-41D6-A17C-B18990E845F6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A90D795-D313-4A2A-88AF-4B61F2565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5497ECB-F7E0-48B9-B78D-4B9A35A5F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963D987-A218-49FA-AF82-192D8F471D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978663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9BCD682-D573-4606-B6D2-7F5B95530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EE27DFE-EED6-4A5A-85EE-121AEE522575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2DA7BDD-DC30-4D1B-8AE2-41277473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B6D6338-E731-464E-9DED-96B726BA1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147E275-ABCC-4442-AB01-216A8056D6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046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D159-A56C-4910-BEC6-3BDA0B4A8E95}" type="datetime1">
              <a:rPr lang="ru-RU" smtClean="0"/>
              <a:pPr/>
              <a:t>04.03.2019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1718866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8E4EB6F-BD1A-4585-A007-1D26546FC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F144269-4F80-466A-A545-A2AFA6DF940F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F4D2A3B-779B-4585-A365-99506C895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51FEFFF-89EA-475F-912F-DC85DC996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4D92993-1C28-4C7B-8E3B-0B6B06DB1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564943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A285FEE-8926-4BA0-B671-35B628A91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5CCE765-3965-4B1F-8D60-C9D2332C9552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7918212-BEF3-40E2-AD5D-ED8B7806F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75B8247-E3ED-431B-A6E6-CBC9C70A6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3B51C97-42F3-4F82-BE60-950E9DB02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458335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93999EA-16DF-4A62-A71B-03CBA08DF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BFC75A1-DE1E-4355-ABE3-CFB67E4C1A80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DE3DDC3-FA57-4DE0-9A5C-A1A862687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9DECF79-A794-45FE-9D89-BD35DB1F9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5CD707D-7C23-4E9B-88B6-E8CCF71BD7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870746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4172C0E-5031-4845-BF91-6F5C6B4B5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478F6E5-4D5C-46D2-B2AC-6FCF12407526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45E6EA6-FAFC-4F5E-A89C-FB4E99E2D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E685FF0-46EA-4E5D-9BFD-582A97AE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6F0521F-5C91-4F0B-AC08-3F12CDC77A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021176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48BBDC6-2E53-40BB-8B91-C1ACC64B2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38FF9C1-C1AA-4B06-8210-A149DABCC86D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CC6A39D-2186-41D9-BC26-D7DD5BE31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F13A84A-DD3A-4DE1-9811-4FD04A6A9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26AC5AC-0C7C-4687-AEAE-9CFAD9DB4A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0295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576C98E-852E-46E7-90DA-90B2FF855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03BC870-45D6-4564-8FA9-F147D15CD391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ACD240B-986C-4603-BEC2-A08C110C6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F06B12B-AA13-47F9-856A-C34E63A7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7BB7C33-2D13-4838-B788-E6BAA259BC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803859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75E2FF0-8F4D-47BE-8225-2DFAF920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AA02DEC-7396-43C8-8830-DC24DC828D5D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290B681-59F7-4110-ACC7-541FFB74D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EA865F8-2E2A-41A3-BF1A-EA907F0F5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9B7AEBD-1C3A-4937-8775-416204F309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232085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24C1AA1-7A90-48E4-9DDA-4E5BC5503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6E399CB-F9C5-4282-A206-624B067EB2D4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5CFCF9F-82E8-4472-8288-985987C3C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D582607-1185-41B2-AB94-BF4FD97B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DA2451-298D-434F-91C5-0939B1E82B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457583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B7D331A-D2F1-4740-A4D5-469CB9AC7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4519697-3D90-4C28-9DC3-27C41CE6671A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55728E9-2533-45B0-99A8-F5851D075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87C7BDF-84AC-48F8-9618-1E123BEEC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D7AC3B9-2BE6-404B-9EED-6C0C46543D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158591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1A2B231-5AC1-4BA6-939A-B548F552F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835F9B7-13B5-41A3-8FE6-0447E0EDDF91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E443A29-EAB6-4952-8C03-671336ACC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CE7776A-DF11-4D96-AA82-7BF822A8A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7617A1A-7BCD-40E0-93CD-CC782A7B7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046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536B-12ED-498F-A3F8-88645252A3C0}" type="datetime1">
              <a:rPr lang="ru-RU" smtClean="0"/>
              <a:pPr/>
              <a:t>04.03.2019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199870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57A6DC3-EE6B-4312-BACF-388D04459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2645FE1-6CA3-4AA9-878B-850A2D8A002F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AAF3F96-8E43-4572-9730-C51A9431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E2E2094-9B61-4C6B-89C8-B787D70E8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8BBA669-8165-42EE-890A-25CE615990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900357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FCED492-1639-4AED-871F-DBE2D6012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09E7C91-8A58-460D-92DA-EEE2A10D244C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19353B3-1FE4-4B5F-B148-687C35314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6EDC9D5-6209-4EB8-9DE2-96D1853B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1C12277-FFBF-46AD-AAEE-129EF5136E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3879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E6E06CF-A89F-4290-9723-565566FF0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86FCA4A-CAB9-4405-8311-04F9EF45D2D9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0FFA23EE-66A7-48B8-B63A-8B8B0932E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F6054FAD-E0DF-436C-8B9F-AAD620B6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CBC86B1-D717-4935-B7FA-27C8B5FE06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506117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435EF12-926A-49B6-BEB3-0493A4CA7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A252DEF-8C94-4440-A090-1B9D9D00CF63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1C70DED-F04F-4168-A122-B200B3347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CF8DCD0-4044-4EFC-960C-73235F052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B6A8074-E37C-47AF-AF6C-6E145A618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159971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D2808F4-C4B0-41CB-9B39-ED3049FF8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33B913F-CD35-45F9-8FE9-E433322E71F6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1BD55EE-A565-4099-B025-F149D0822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305606B-A245-46B1-8338-A50E44BA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86A6B80-C2D9-466E-9510-81FDF1C09E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06923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3776312-3686-4D9A-A5FB-40D73261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8AC1921-F999-4343-A97C-202B1626631A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39ADFF2-B68F-4D26-BE09-4DC84D32A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444D836-5C6D-49F5-904A-FED192CD4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42258B9-C5CD-45B2-A5AA-40007AEAEA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267046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8B2D000-A564-4D44-9A62-D6A0542EC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E82BD38-0FED-485C-A722-95B04C052F26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E59068F-8791-465B-A1DB-34CA376F5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CCCE1DB-FB4D-4140-B097-DB8433828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BD82CE-8AFF-49AF-9E27-F89A51E291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315664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8574761-721A-4B2A-9CE2-E7FEA5FC9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3184979-2020-479B-BCEA-F8B3E8E5CF7C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879C053-7255-4DB5-8C7A-6A824E6F7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55869F9-E241-4277-AE8A-7C7C61B53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F0A6124-4882-4E22-ADC4-A6842C401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227395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BE92FA1-062D-4000-B8E4-95DC4FDB1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93D30CC-18E3-47A8-84C4-E563CBB30230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F1383CD-FC16-4096-B1CF-BC0E2831A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8E14F16-84EB-454A-96C8-CA7450B87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07B934B-BED0-4E7F-A2FC-F2B45F85B1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53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85083-5AA9-4FAA-A9C1-17EB5868B739}" type="datetime1">
              <a:rPr lang="ru-RU" smtClean="0"/>
              <a:pPr/>
              <a:t>04.03.2019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4D8-5D24-40B5-8211-596EBBEF60D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56371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F65AA-47A2-44A1-BC0F-D2724981EB6E}" type="datetime1">
              <a:rPr lang="ru-RU" smtClean="0"/>
              <a:pPr/>
              <a:t>04.03.2019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744D8-5D24-40B5-8211-596EBBEF60D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8062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48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 defTabSz="914400">
              <a:defRPr/>
            </a:pPr>
            <a:fld id="{E691FD97-21AF-46C0-9F09-607A6AC172CF}" type="datetime1">
              <a:rPr lang="ru-RU"/>
              <a:pPr defTabSz="914400"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 defTabSz="914400"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 defTabSz="914400">
              <a:defRPr/>
            </a:pPr>
            <a:fld id="{1FB191A4-FEDD-4F94-9DD6-ED6554DB9995}" type="slidenum">
              <a:rPr lang="ru-RU"/>
              <a:pPr defTabSz="914400"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2995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150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 defTabSz="914400">
              <a:defRPr/>
            </a:pPr>
            <a:fld id="{D57A45DB-E9F7-4B61-A375-6E1652D58ED2}" type="datetime1">
              <a:rPr lang="ru-RU"/>
              <a:pPr defTabSz="914400"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 defTabSz="914400"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 defTabSz="914400">
              <a:defRPr/>
            </a:pPr>
            <a:fld id="{BF41F701-8A73-4B53-8328-D5DB6AA1E1E8}" type="slidenum">
              <a:rPr lang="ru-RU"/>
              <a:pPr defTabSz="914400"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105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225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8068A395-E9D5-4D2F-9858-731DC4C2EB3C}" type="datetime1">
              <a:rPr lang="ru-RU"/>
              <a:pPr>
                <a:defRPr/>
              </a:pPr>
              <a:t>04.03.2019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57200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F2E04A88-C31C-4F92-AC55-67948378B0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4712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F65AA-47A2-44A1-BC0F-D2724981EB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744D8-5D24-40B5-8211-596EBBEF60D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694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 defTabSz="914400">
              <a:defRPr/>
            </a:pPr>
            <a:fld id="{C9B77FD5-9674-414A-B947-DC9F007EA7EF}" type="datetime1">
              <a:rPr lang="ru-RU"/>
              <a:pPr defTabSz="914400"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 defTabSz="914400"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 defTabSz="914400">
              <a:defRPr/>
            </a:pPr>
            <a:fld id="{6D4D6AD8-174D-4850-BA92-4256B44CB662}" type="slidenum">
              <a:rPr lang="ru-RU"/>
              <a:pPr defTabSz="914400"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2990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:a16="http://schemas.microsoft.com/office/drawing/2014/main" xmlns="" id="{1A2A431B-A200-42F5-BA63-31F6665E7B0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6387" name="Текст 2">
            <a:extLst>
              <a:ext uri="{FF2B5EF4-FFF2-40B4-BE49-F238E27FC236}">
                <a16:creationId xmlns:a16="http://schemas.microsoft.com/office/drawing/2014/main" xmlns="" id="{8CB9F0BA-373B-412F-AEF0-C6021B3D84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0A9282B-28D4-47CB-A1CD-B867473AC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1E158EF1-F1E3-4BB4-A2F2-9262A40DB4BF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435749E-39A2-4EBE-8FE2-835AAA7DF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D4BB20C-69AB-4D10-97FE-D50D29DE3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C432F3E7-4026-4EE6-A167-B807DA833B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4632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>
            <a:extLst>
              <a:ext uri="{FF2B5EF4-FFF2-40B4-BE49-F238E27FC236}">
                <a16:creationId xmlns:a16="http://schemas.microsoft.com/office/drawing/2014/main" xmlns="" id="{8AE56511-1F13-4629-9139-0808FAC63FA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8435" name="Текст 2">
            <a:extLst>
              <a:ext uri="{FF2B5EF4-FFF2-40B4-BE49-F238E27FC236}">
                <a16:creationId xmlns:a16="http://schemas.microsoft.com/office/drawing/2014/main" xmlns="" id="{DABC35FD-067A-4B6A-9078-F4869ABEFF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3FA1E4-DCE0-4B14-8B00-FB36119A79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3F9341EC-7B73-4003-8339-DD1DF5B81948}" type="datetime1">
              <a:rPr lang="ru-RU"/>
              <a:pPr>
                <a:defRPr/>
              </a:pPr>
              <a:t>04.03.2019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306B0F0-59AF-4572-B859-7863787ABC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FBC6D24-0EBB-4B19-9A58-14B6C410AA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FD9A78FF-22D2-431F-BB46-B440DF2E02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5316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7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1426" y="2478362"/>
            <a:ext cx="7757869" cy="83537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реализации в Тверской области национального проекта «Культура»</a:t>
            </a:r>
          </a:p>
        </p:txBody>
      </p:sp>
      <p:pic>
        <p:nvPicPr>
          <p:cNvPr id="4" name="Рисунок 1"/>
          <p:cNvPicPr>
            <a:picLocks noChangeAspect="1" noChangeArrowheads="1"/>
          </p:cNvPicPr>
          <p:nvPr/>
        </p:nvPicPr>
        <p:blipFill>
          <a:blip r:embed="rId2" cstate="print">
            <a:lum contrast="12000"/>
          </a:blip>
          <a:srcRect l="5005"/>
          <a:stretch>
            <a:fillRect/>
          </a:stretch>
        </p:blipFill>
        <p:spPr bwMode="auto">
          <a:xfrm>
            <a:off x="192751" y="93663"/>
            <a:ext cx="828675" cy="10287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21426" y="313765"/>
            <a:ext cx="7593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КОМИТЕТ ПО ДЕЛАМ КУЛЬТУРЫ </a:t>
            </a:r>
          </a:p>
          <a:p>
            <a:pPr>
              <a:defRPr/>
            </a:pPr>
            <a:r>
              <a:rPr lang="ru-RU" sz="2000" b="1" dirty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ТВЕРСКОЙ ОБЛАСТИ</a:t>
            </a: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476375" y="5949280"/>
            <a:ext cx="64658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A8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 Тверь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A8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>
                <a:solidFill>
                  <a:srgbClr val="A8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A8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марта 2019 года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3045201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Номер слайда 6">
            <a:extLst>
              <a:ext uri="{FF2B5EF4-FFF2-40B4-BE49-F238E27FC236}">
                <a16:creationId xmlns:a16="http://schemas.microsoft.com/office/drawing/2014/main" xmlns="" id="{5872E9A4-F002-44B9-B23F-FB776FE10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868056" y="6561139"/>
            <a:ext cx="2133600" cy="2492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kumimoji="0" lang="ru-RU" altLang="ru-RU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16419" name="Рисунок 1">
            <a:extLst>
              <a:ext uri="{FF2B5EF4-FFF2-40B4-BE49-F238E27FC236}">
                <a16:creationId xmlns:a16="http://schemas.microsoft.com/office/drawing/2014/main" xmlns="" id="{DCB9D587-A46A-46EA-A677-2D93E882C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05"/>
          <a:stretch>
            <a:fillRect/>
          </a:stretch>
        </p:blipFill>
        <p:spPr bwMode="auto">
          <a:xfrm>
            <a:off x="98425" y="71438"/>
            <a:ext cx="8286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6420" name="Заголовок 20">
            <a:extLst>
              <a:ext uri="{FF2B5EF4-FFF2-40B4-BE49-F238E27FC236}">
                <a16:creationId xmlns:a16="http://schemas.microsoft.com/office/drawing/2014/main" xmlns="" id="{978A0E50-BE4E-4A8B-9252-A7AB142AD5F4}"/>
              </a:ext>
            </a:extLst>
          </p:cNvPr>
          <p:cNvSpPr txBox="1">
            <a:spLocks/>
          </p:cNvSpPr>
          <p:nvPr/>
        </p:nvSpPr>
        <p:spPr bwMode="auto">
          <a:xfrm>
            <a:off x="1619250" y="201613"/>
            <a:ext cx="69738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>
                <a:ln>
                  <a:noFill/>
                </a:ln>
                <a:solidFill>
                  <a:srgbClr val="A88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РЕЗУЛЬТАТЫ РЕАЛИЗАЦИИ РЕГИОНАЛЬНОЙ СОСТАВЛЯЮЩЕЙ </a:t>
            </a:r>
            <a:br>
              <a:rPr kumimoji="0" lang="ru-RU" altLang="ru-RU" sz="2000" b="1" i="0" u="none" strike="noStrike" kern="1200" cap="none" spc="0" normalizeH="0" baseline="0" noProof="0">
                <a:ln>
                  <a:noFill/>
                </a:ln>
                <a:solidFill>
                  <a:srgbClr val="A88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kumimoji="0" lang="ru-RU" altLang="ru-RU" sz="2000" b="1" i="0" u="none" strike="noStrike" kern="1200" cap="none" spc="0" normalizeH="0" baseline="0" noProof="0">
              <a:ln>
                <a:noFill/>
              </a:ln>
              <a:solidFill>
                <a:srgbClr val="A88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46AE2038-8C2F-409A-814A-8C56EC8F2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7084078"/>
              </p:ext>
            </p:extLst>
          </p:nvPr>
        </p:nvGraphicFramePr>
        <p:xfrm>
          <a:off x="881592" y="998927"/>
          <a:ext cx="8108950" cy="5647909"/>
        </p:xfrm>
        <a:graphic>
          <a:graphicData uri="http://schemas.openxmlformats.org/drawingml/2006/table">
            <a:tbl>
              <a:tblPr/>
              <a:tblGrid>
                <a:gridCol w="5476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12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009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Целевые индикаторы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22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театров, тыс. чел.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310,5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316,6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322,8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328,9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344,3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353,5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22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посещений театров, %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101,0 %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96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концертных организаций, тыс. чел.</a:t>
                      </a:r>
                    </a:p>
                  </a:txBody>
                  <a:tcPr marL="7620" marR="7620" marT="77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54,24</a:t>
                      </a:r>
                    </a:p>
                  </a:txBody>
                  <a:tcPr marL="7620" marR="7620" marT="77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</a:p>
                  </a:txBody>
                  <a:tcPr marL="7620" marR="7620" marT="77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56,39</a:t>
                      </a:r>
                    </a:p>
                  </a:txBody>
                  <a:tcPr marL="7620" marR="7620" marT="77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</a:p>
                  </a:txBody>
                  <a:tcPr marL="7620" marR="7620" marT="77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60,15</a:t>
                      </a:r>
                    </a:p>
                  </a:txBody>
                  <a:tcPr marL="7620" marR="7620" marT="77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61,76</a:t>
                      </a:r>
                    </a:p>
                  </a:txBody>
                  <a:tcPr marL="7620" marR="7620" marT="77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21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посещений концертных организаций, %</a:t>
                      </a:r>
                    </a:p>
                  </a:txBody>
                  <a:tcPr marL="7620" marR="7620" marT="77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101,0%</a:t>
                      </a:r>
                    </a:p>
                  </a:txBody>
                  <a:tcPr marL="7620" marR="7620" marT="77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103,0%</a:t>
                      </a:r>
                    </a:p>
                  </a:txBody>
                  <a:tcPr marL="7620" marR="7620" marT="77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105,0%</a:t>
                      </a:r>
                    </a:p>
                  </a:txBody>
                  <a:tcPr marL="7620" marR="7620" marT="77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107,0%</a:t>
                      </a:r>
                    </a:p>
                  </a:txBody>
                  <a:tcPr marL="7620" marR="7620" marT="77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112,0%</a:t>
                      </a:r>
                    </a:p>
                  </a:txBody>
                  <a:tcPr marL="7620" marR="7620" marT="77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115,0%</a:t>
                      </a:r>
                    </a:p>
                  </a:txBody>
                  <a:tcPr marL="7620" marR="7620" marT="77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22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музеев, тыс. чел.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483,1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492,5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502,0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511,5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520,9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544,6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22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посещений музеев, 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2575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общедоступных (публичных) библиотек, а также культурно-массовых мероприятий, проводимых в библиотеках, тыс. чел.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5125,8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5176,6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5278,1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5379,6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5481,1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5684,1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0034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4.1.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посещений общедоступных библиотек, а также культурно-массовых мероприятий, проводимых в библиотеках, 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106,0%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108,0%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112,0%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Номер слайда 6">
            <a:extLst>
              <a:ext uri="{FF2B5EF4-FFF2-40B4-BE49-F238E27FC236}">
                <a16:creationId xmlns:a16="http://schemas.microsoft.com/office/drawing/2014/main" xmlns="" id="{FAC7E278-531D-4669-8236-FF81DC7DD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732588" y="6459538"/>
            <a:ext cx="2133600" cy="2492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kumimoji="0" lang="ru-RU" altLang="ru-RU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20515" name="Рисунок 1">
            <a:extLst>
              <a:ext uri="{FF2B5EF4-FFF2-40B4-BE49-F238E27FC236}">
                <a16:creationId xmlns:a16="http://schemas.microsoft.com/office/drawing/2014/main" xmlns="" id="{6DBAD344-C4AC-4FC7-9A9D-3FB486521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05"/>
          <a:stretch>
            <a:fillRect/>
          </a:stretch>
        </p:blipFill>
        <p:spPr bwMode="auto">
          <a:xfrm>
            <a:off x="98425" y="71438"/>
            <a:ext cx="8286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0516" name="Заголовок 20">
            <a:extLst>
              <a:ext uri="{FF2B5EF4-FFF2-40B4-BE49-F238E27FC236}">
                <a16:creationId xmlns:a16="http://schemas.microsoft.com/office/drawing/2014/main" xmlns="" id="{12A42402-72D8-4D34-9EF7-7D92714C8FB8}"/>
              </a:ext>
            </a:extLst>
          </p:cNvPr>
          <p:cNvSpPr txBox="1">
            <a:spLocks/>
          </p:cNvSpPr>
          <p:nvPr/>
        </p:nvSpPr>
        <p:spPr bwMode="auto">
          <a:xfrm>
            <a:off x="1619250" y="201613"/>
            <a:ext cx="69738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>
                <a:ln>
                  <a:noFill/>
                </a:ln>
                <a:solidFill>
                  <a:srgbClr val="A88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РЕЗУЛЬТАТЫ РЕАЛИЗАЦИИ РЕГИОНАЛЬНОЙ СОСТАВЛЯЮЩЕЙ </a:t>
            </a:r>
            <a:br>
              <a:rPr kumimoji="0" lang="ru-RU" altLang="ru-RU" sz="2000" b="1" i="0" u="none" strike="noStrike" kern="1200" cap="none" spc="0" normalizeH="0" baseline="0" noProof="0">
                <a:ln>
                  <a:noFill/>
                </a:ln>
                <a:solidFill>
                  <a:srgbClr val="A88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kumimoji="0" lang="ru-RU" altLang="ru-RU" sz="2000" b="1" i="0" u="none" strike="noStrike" kern="1200" cap="none" spc="0" normalizeH="0" baseline="0" noProof="0">
              <a:ln>
                <a:noFill/>
              </a:ln>
              <a:solidFill>
                <a:srgbClr val="A88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B12DA45C-831F-4883-B898-D8897B042BAF}"/>
              </a:ext>
            </a:extLst>
          </p:cNvPr>
          <p:cNvGraphicFramePr>
            <a:graphicFrameLocks noGrp="1"/>
          </p:cNvGraphicFramePr>
          <p:nvPr/>
        </p:nvGraphicFramePr>
        <p:xfrm>
          <a:off x="927100" y="1166813"/>
          <a:ext cx="8142288" cy="2102079"/>
        </p:xfrm>
        <a:graphic>
          <a:graphicData uri="http://schemas.openxmlformats.org/drawingml/2006/table">
            <a:tbl>
              <a:tblPr/>
              <a:tblGrid>
                <a:gridCol w="5508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36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43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31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493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112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Целевые индикаторы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населения услугами автоклубов, тыс. чел.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0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9.1.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охвата населения услугами автоклубов, 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163,0%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4226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посещений, </a:t>
                      </a: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чел.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7108,1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7217,5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7377,9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7548,6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7728,8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8082,1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3446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посещений, </a:t>
                      </a: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sng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101,2%</a:t>
                      </a:r>
                      <a:endParaRPr kumimoji="0" lang="ru-RU" altLang="ru-RU" sz="14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sng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102,7%</a:t>
                      </a:r>
                      <a:endParaRPr kumimoji="0" lang="ru-RU" altLang="ru-RU" sz="14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sng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105,0%</a:t>
                      </a:r>
                      <a:endParaRPr kumimoji="0" lang="ru-RU" altLang="ru-RU" sz="14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sng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107,4%</a:t>
                      </a:r>
                      <a:endParaRPr kumimoji="0" lang="ru-RU" altLang="ru-RU" sz="14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sng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110,1%</a:t>
                      </a:r>
                      <a:endParaRPr kumimoji="0" lang="ru-RU" altLang="ru-RU" sz="14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sng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115,1%</a:t>
                      </a:r>
                      <a:endParaRPr kumimoji="0" lang="ru-RU" altLang="ru-RU" sz="14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51" marR="401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xmlns="" id="{CBFBD79A-1424-493C-8DCE-C19166237ADB}"/>
              </a:ext>
            </a:extLst>
          </p:cNvPr>
          <p:cNvSpPr/>
          <p:nvPr/>
        </p:nvSpPr>
        <p:spPr>
          <a:xfrm>
            <a:off x="1476375" y="3573463"/>
            <a:ext cx="7272338" cy="158432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Результат 1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региональной составляющей – увеличение посещаемости организаций культуры Тверской области на 15 % (2017 г.         2024 г.)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xmlns="" id="{73927B75-8C4D-4147-98C9-13B1D6C603AA}"/>
              </a:ext>
            </a:extLst>
          </p:cNvPr>
          <p:cNvCxnSpPr/>
          <p:nvPr/>
        </p:nvCxnSpPr>
        <p:spPr>
          <a:xfrm>
            <a:off x="7380288" y="4508500"/>
            <a:ext cx="3603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6732588" y="6459538"/>
            <a:ext cx="2133600" cy="2492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1400">
                <a:cs typeface="Times New Roman" panose="02020603050405020304" pitchFamily="18" charset="0"/>
              </a:rPr>
              <a:t>2</a:t>
            </a:r>
          </a:p>
        </p:txBody>
      </p:sp>
      <p:pic>
        <p:nvPicPr>
          <p:cNvPr id="254979" name="Рисунок 1"/>
          <p:cNvPicPr>
            <a:picLocks noChangeAspect="1" noChangeArrowheads="1"/>
          </p:cNvPicPr>
          <p:nvPr/>
        </p:nvPicPr>
        <p:blipFill>
          <a:blip r:embed="rId3" cstate="print">
            <a:lum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05"/>
          <a:stretch>
            <a:fillRect/>
          </a:stretch>
        </p:blipFill>
        <p:spPr bwMode="auto">
          <a:xfrm>
            <a:off x="98425" y="71438"/>
            <a:ext cx="8286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4980" name="Заголовок 20"/>
          <p:cNvSpPr txBox="1">
            <a:spLocks/>
          </p:cNvSpPr>
          <p:nvPr/>
        </p:nvSpPr>
        <p:spPr bwMode="auto">
          <a:xfrm>
            <a:off x="1643063" y="301625"/>
            <a:ext cx="69738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000" b="1">
                <a:solidFill>
                  <a:srgbClr val="A8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ПРОЕКТ «КУЛЬТУРА»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974725" y="1139825"/>
            <a:ext cx="7993063" cy="952500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lnSpc>
                <a:spcPct val="90000"/>
              </a:lnSpc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Российской Федерации от 07.05.2018 № 204 </a:t>
            </a:r>
            <a:b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национальных целях и стратегических задачах развития Российской Федерации на период до 2024 года» 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4572000" y="2109788"/>
            <a:ext cx="792163" cy="144462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36713" y="2276475"/>
            <a:ext cx="6553200" cy="441325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lnSpc>
                <a:spcPct val="90000"/>
              </a:lnSpc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проект «Культура»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974725" y="2901950"/>
            <a:ext cx="2579688" cy="2111375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lnSpc>
                <a:spcPct val="90000"/>
              </a:lnSpc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проект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«Культурная среда»</a:t>
            </a:r>
          </a:p>
          <a:p>
            <a:pPr algn="ctr" defTabSz="914400">
              <a:lnSpc>
                <a:spcPct val="90000"/>
              </a:lnSpc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качественно нового уровня развития инфраструктуры культуры 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721100" y="2924175"/>
            <a:ext cx="2428875" cy="2089150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lnSpc>
                <a:spcPct val="90000"/>
              </a:lnSpc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проект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«Творческие люди»</a:t>
            </a:r>
          </a:p>
          <a:p>
            <a:pPr algn="ctr" defTabSz="914400">
              <a:lnSpc>
                <a:spcPct val="90000"/>
              </a:lnSpc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реализации творческого потенциала нации 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469063" y="2914650"/>
            <a:ext cx="2566987" cy="2098675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lnSpc>
                <a:spcPct val="90000"/>
              </a:lnSpc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проект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«Цифровая культура»</a:t>
            </a:r>
          </a:p>
          <a:p>
            <a:pPr algn="ctr" defTabSz="914400">
              <a:lnSpc>
                <a:spcPct val="90000"/>
              </a:lnSpc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Цифровизация услуг и формирование информационного пространства в сфере культуры</a:t>
            </a:r>
          </a:p>
        </p:txBody>
      </p:sp>
      <p:cxnSp>
        <p:nvCxnSpPr>
          <p:cNvPr id="45" name="Прямая со стрелкой 44"/>
          <p:cNvCxnSpPr/>
          <p:nvPr/>
        </p:nvCxnSpPr>
        <p:spPr>
          <a:xfrm flipV="1">
            <a:off x="2843213" y="2717800"/>
            <a:ext cx="284162" cy="206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V="1">
            <a:off x="4984750" y="2668588"/>
            <a:ext cx="12700" cy="246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 flipV="1">
            <a:off x="7196138" y="2717800"/>
            <a:ext cx="255587" cy="206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974725" y="5443538"/>
            <a:ext cx="2579688" cy="990600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lnSpc>
                <a:spcPct val="90000"/>
              </a:lnSpc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проект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«Культурная среда»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624263" y="5443538"/>
            <a:ext cx="2579687" cy="990600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lnSpc>
                <a:spcPct val="90000"/>
              </a:lnSpc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проект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«Творческие люди»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69063" y="5432425"/>
            <a:ext cx="2579687" cy="992188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lnSpc>
                <a:spcPct val="90000"/>
              </a:lnSpc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проект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«Цифровая культура»</a:t>
            </a:r>
          </a:p>
        </p:txBody>
      </p:sp>
      <p:cxnSp>
        <p:nvCxnSpPr>
          <p:cNvPr id="4" name="Прямая со стрелкой 3"/>
          <p:cNvCxnSpPr>
            <a:stCxn id="14" idx="0"/>
            <a:endCxn id="38" idx="2"/>
          </p:cNvCxnSpPr>
          <p:nvPr/>
        </p:nvCxnSpPr>
        <p:spPr>
          <a:xfrm flipV="1">
            <a:off x="2263775" y="5013325"/>
            <a:ext cx="0" cy="430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4859338" y="5002213"/>
            <a:ext cx="0" cy="430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7812088" y="5013325"/>
            <a:ext cx="0" cy="430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45114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6732588" y="6459538"/>
            <a:ext cx="2133600" cy="2492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1400">
                <a:cs typeface="Times New Roman" panose="02020603050405020304" pitchFamily="18" charset="0"/>
              </a:rPr>
              <a:t>3</a:t>
            </a:r>
          </a:p>
        </p:txBody>
      </p:sp>
      <p:pic>
        <p:nvPicPr>
          <p:cNvPr id="257027" name="Рисунок 1"/>
          <p:cNvPicPr>
            <a:picLocks noChangeAspect="1" noChangeArrowheads="1"/>
          </p:cNvPicPr>
          <p:nvPr/>
        </p:nvPicPr>
        <p:blipFill>
          <a:blip r:embed="rId3" cstate="print">
            <a:lum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05"/>
          <a:stretch>
            <a:fillRect/>
          </a:stretch>
        </p:blipFill>
        <p:spPr bwMode="auto">
          <a:xfrm>
            <a:off x="98425" y="71438"/>
            <a:ext cx="8286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7028" name="Заголовок 20"/>
          <p:cNvSpPr txBox="1">
            <a:spLocks/>
          </p:cNvSpPr>
          <p:nvPr/>
        </p:nvSpPr>
        <p:spPr bwMode="auto">
          <a:xfrm>
            <a:off x="1636713" y="271463"/>
            <a:ext cx="69738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000" b="1">
                <a:solidFill>
                  <a:srgbClr val="A8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ЦЕЛЕВЫЕ ПОКАЗАТЕЛИ НАЦИОНАЛЬНОГО ПРОЕКТА «КУЛЬТУРА»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339975" y="1365250"/>
            <a:ext cx="5330825" cy="561975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lnSpc>
                <a:spcPct val="90000"/>
              </a:lnSpc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2024 ГОДУ УВЕЛИЧИТЬ: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933450" y="2616200"/>
            <a:ext cx="3525838" cy="998538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lnSpc>
                <a:spcPct val="90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15 % число посещений организаций культуры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52463" y="2471738"/>
            <a:ext cx="709612" cy="28733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124450" y="2616200"/>
            <a:ext cx="3525838" cy="998538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lnSpc>
                <a:spcPct val="90000"/>
              </a:lnSpc>
              <a:defRPr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5 раз число обращений </a:t>
            </a:r>
            <a:b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цифровым ресурсам культуры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651375" y="2471738"/>
            <a:ext cx="709613" cy="28733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27100" y="3933825"/>
            <a:ext cx="7932738" cy="2328863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defTabSz="914400">
              <a:lnSpc>
                <a:spcPct val="90000"/>
              </a:lnSpc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качественно нового уровня развития инфраструктуры культуры, поддержка творческих инициатив, культурных проектов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(создание и модернизация объектов культуры, автоклубы, кинозалы, фестивали и выставочные проекты, повышение квалификации) </a:t>
            </a:r>
          </a:p>
          <a:p>
            <a:pPr defTabSz="914400">
              <a:lnSpc>
                <a:spcPct val="90000"/>
              </a:lnSpc>
              <a:defRPr/>
            </a:pP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>
              <a:lnSpc>
                <a:spcPct val="90000"/>
              </a:lnSpc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применения и повышение эффективности использования цифровых технологий в культуре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(виртуальные концертные залы, онлайн-трансляции, мультимедиа-гиды) </a:t>
            </a:r>
          </a:p>
        </p:txBody>
      </p:sp>
    </p:spTree>
    <p:extLst>
      <p:ext uri="{BB962C8B-B14F-4D97-AF65-F5344CB8AC3E}">
        <p14:creationId xmlns:p14="http://schemas.microsoft.com/office/powerpoint/2010/main" xmlns="" val="187945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6732588" y="6459538"/>
            <a:ext cx="2133600" cy="2492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1400" dirty="0">
                <a:cs typeface="Times New Roman" panose="02020603050405020304" pitchFamily="18" charset="0"/>
              </a:rPr>
              <a:t>4</a:t>
            </a:r>
          </a:p>
        </p:txBody>
      </p:sp>
      <p:pic>
        <p:nvPicPr>
          <p:cNvPr id="259075" name="Рисунок 1"/>
          <p:cNvPicPr>
            <a:picLocks noChangeAspect="1" noChangeArrowheads="1"/>
          </p:cNvPicPr>
          <p:nvPr/>
        </p:nvPicPr>
        <p:blipFill>
          <a:blip r:embed="rId3" cstate="print">
            <a:lum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05"/>
          <a:stretch>
            <a:fillRect/>
          </a:stretch>
        </p:blipFill>
        <p:spPr bwMode="auto">
          <a:xfrm>
            <a:off x="98425" y="71438"/>
            <a:ext cx="8286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9076" name="Заголовок 20"/>
          <p:cNvSpPr txBox="1">
            <a:spLocks/>
          </p:cNvSpPr>
          <p:nvPr/>
        </p:nvSpPr>
        <p:spPr bwMode="auto">
          <a:xfrm>
            <a:off x="973138" y="361950"/>
            <a:ext cx="8042275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000" b="1" dirty="0">
                <a:solidFill>
                  <a:srgbClr val="A8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РП «КУЛЬТУРНАЯ СРЕДА»</a:t>
            </a:r>
            <a:br>
              <a:rPr lang="ru-RU" altLang="ru-RU" sz="2000" b="1" dirty="0">
                <a:solidFill>
                  <a:srgbClr val="A8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000" b="1" dirty="0">
              <a:solidFill>
                <a:srgbClr val="A8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73138" y="1196975"/>
            <a:ext cx="8062912" cy="8985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defTabSz="4572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572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572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572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572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ru-RU" altLang="ru-RU" sz="1600" dirty="0">
                <a:ea typeface="Calibri" panose="020F0502020204030204" pitchFamily="34" charset="0"/>
                <a:cs typeface="Calibri" panose="020F0502020204030204" pitchFamily="34" charset="0"/>
              </a:rPr>
              <a:t>Участие в конкурсе региональных и муниципальных учреждений отрасли культуры для предоставления грантов на реализацию проектов, направленных на улучшение качества культурной среды, в рамках </a:t>
            </a:r>
            <a:r>
              <a:rPr lang="ru-RU" altLang="ru-RU" sz="1600" b="1" dirty="0">
                <a:ea typeface="Calibri" panose="020F0502020204030204" pitchFamily="34" charset="0"/>
                <a:cs typeface="Calibri" panose="020F0502020204030204" pitchFamily="34" charset="0"/>
              </a:rPr>
              <a:t>реновации</a:t>
            </a:r>
            <a:endParaRPr lang="ru-RU" altLang="ru-RU" sz="1600" b="1" dirty="0"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81075" y="2238375"/>
            <a:ext cx="8054975" cy="9175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lnSpc>
                <a:spcPct val="90000"/>
              </a:lnSpc>
              <a:spcAft>
                <a:spcPts val="800"/>
              </a:spcAft>
              <a:defRPr/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детских музыкальных, художественных школ, школ искусств и колледжей необходимыми инструментами, оборудованием и материалами </a:t>
            </a:r>
            <a:b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(2019, 2021, 2023 гг., ФБ-23,9 млн руб., ОБ-1,26 млн руб.)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73138" y="3305175"/>
            <a:ext cx="8062912" cy="6667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lnSpc>
                <a:spcPct val="90000"/>
              </a:lnSpc>
              <a:spcAft>
                <a:spcPts val="800"/>
              </a:spcAft>
              <a:defRPr/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(реконструкция) и капитальный ремонт культурно-досуговых учреждений в сельской местности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(капитальный ремонт 4 сельских СДК) 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(2019 г.: ФБ-12,28 млн руб., ОБ-2,34 млн руб.) </a:t>
            </a: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973138" y="4103688"/>
            <a:ext cx="8062912" cy="812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lnSpc>
                <a:spcPct val="95000"/>
              </a:lnSpc>
              <a:spcAft>
                <a:spcPts val="800"/>
              </a:spcAft>
              <a:defRPr/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учреждений культуры специализированным автотранспортом для обслуживания населения, в том числе сельского населения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(2023 г.: ФБ-13,81 млн руб.) (не менее 3 единиц автотранспорта)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81075" y="4984750"/>
            <a:ext cx="8062913" cy="52863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lnSpc>
                <a:spcPct val="90000"/>
              </a:lnSpc>
              <a:spcAft>
                <a:spcPts val="800"/>
              </a:spcAft>
              <a:defRPr/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Оснащение оборудованием кинозалов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(субсидии муниц. образованиям из Фонда кино) (ежегодно не менее 1)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73138" y="5581650"/>
            <a:ext cx="8042275" cy="87788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lnSpc>
                <a:spcPct val="95000"/>
              </a:lnSpc>
              <a:spcAft>
                <a:spcPts val="800"/>
              </a:spcAft>
              <a:defRPr/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региональных театров юного зрителя и кукольного театра путем их реконструкции и капитального ремонта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(2022 г.: ФБ-42,28 млн руб.) (Театр кукол, капитальный ремонт)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869172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970366" y="444611"/>
            <a:ext cx="8173634" cy="930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ОБЪЕМ ФИНАНСИРОВАНИЯ, ПРЕДУСМОТРЕННЫЙ </a:t>
            </a:r>
            <a:b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НА РЕАЛИЗАЦИЮ </a:t>
            </a:r>
            <a:r>
              <a:rPr lang="ru-RU" altLang="ru-RU" sz="2000" b="1" dirty="0">
                <a:solidFill>
                  <a:srgbClr val="A8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РП «КУЛЬТУРНАЯ СРЕДА»</a:t>
            </a:r>
            <a:br>
              <a:rPr lang="ru-RU" altLang="ru-RU" sz="2000" b="1" dirty="0">
                <a:solidFill>
                  <a:srgbClr val="A8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13043" y="6411398"/>
            <a:ext cx="373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970366" y="1528677"/>
          <a:ext cx="7783300" cy="48763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269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18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72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72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019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направлений</a:t>
                      </a:r>
                      <a:r>
                        <a:rPr lang="ru-RU" sz="165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(мероприятий) </a:t>
                      </a:r>
                      <a:r>
                        <a:rPr lang="ru-RU" sz="16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национального проекта</a:t>
                      </a:r>
                      <a:endParaRPr lang="ru-RU" sz="16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средств на </a:t>
                      </a:r>
                    </a:p>
                    <a:p>
                      <a:pPr algn="ctr" fontAlgn="ctr"/>
                      <a:r>
                        <a:rPr lang="ru-RU" sz="16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r>
                        <a:rPr lang="ru-RU" sz="165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6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6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38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федеральные</a:t>
                      </a:r>
                      <a:endParaRPr lang="ru-RU" sz="16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областные</a:t>
                      </a:r>
                      <a:endParaRPr lang="ru-RU" sz="16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6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39,78</a:t>
                      </a:r>
                    </a:p>
                  </a:txBody>
                  <a:tcPr marL="9525" marR="9525" marT="7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36,18</a:t>
                      </a:r>
                    </a:p>
                  </a:txBody>
                  <a:tcPr marL="9525" marR="9525" marT="7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7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Обеспечение детских музыкальных, художественных школ, школ искусств и колледжей необходимыми инструментами, оборудованием и материалами (5 образовательных учреждений культуры) </a:t>
                      </a:r>
                      <a:endParaRPr lang="ru-RU" sz="16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25,16</a:t>
                      </a:r>
                      <a:endParaRPr lang="ru-RU" sz="16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</a:t>
                      </a:r>
                      <a:endParaRPr lang="ru-RU" sz="16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1,26</a:t>
                      </a:r>
                      <a:endParaRPr lang="ru-RU" sz="16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38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Создание (реконструкция) и капитальный ремонт культурно-досуговых учреждений в сельской местности (капитальный ремонт 4 сельских ДК: в пос. Зеленогорский Вышневолоцкого р-на, в д. Райково </a:t>
                      </a:r>
                      <a:r>
                        <a:rPr lang="ru-RU" sz="16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Максатихинского</a:t>
                      </a:r>
                      <a:r>
                        <a:rPr lang="ru-RU" sz="16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р-на; с. Кушалино </a:t>
                      </a:r>
                      <a:r>
                        <a:rPr lang="ru-RU" sz="16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Рамешковского</a:t>
                      </a:r>
                      <a:r>
                        <a:rPr lang="ru-RU" sz="16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р-на, в д. Малое </a:t>
                      </a:r>
                      <a:r>
                        <a:rPr lang="ru-RU" sz="16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Василёво</a:t>
                      </a:r>
                      <a:r>
                        <a:rPr lang="ru-RU" sz="16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Кимрского р-на)</a:t>
                      </a:r>
                      <a:endParaRPr lang="ru-RU" sz="16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14,62</a:t>
                      </a:r>
                      <a:endParaRPr lang="ru-RU" sz="16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12,28</a:t>
                      </a:r>
                      <a:endParaRPr lang="ru-RU" sz="16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2,34</a:t>
                      </a:r>
                      <a:endParaRPr lang="ru-RU" sz="16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695585" y="1220900"/>
            <a:ext cx="10174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 рублей</a:t>
            </a:r>
            <a:endParaRPr lang="ru-RU" sz="1400" i="1" dirty="0">
              <a:solidFill>
                <a:prstClr val="black"/>
              </a:solidFill>
            </a:endParaRPr>
          </a:p>
        </p:txBody>
      </p:sp>
      <p:pic>
        <p:nvPicPr>
          <p:cNvPr id="9" name="Рисунок 11">
            <a:extLst>
              <a:ext uri="{FF2B5EF4-FFF2-40B4-BE49-F238E27FC236}">
                <a16:creationId xmlns:a16="http://schemas.microsoft.com/office/drawing/2014/main" xmlns="" id="{838CBA53-9836-4E20-B4AA-A02567F9E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05"/>
          <a:stretch>
            <a:fillRect/>
          </a:stretch>
        </p:blipFill>
        <p:spPr bwMode="auto">
          <a:xfrm>
            <a:off x="112681" y="157845"/>
            <a:ext cx="8636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8371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6732588" y="6564313"/>
            <a:ext cx="2133600" cy="2492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1400" dirty="0">
                <a:cs typeface="Times New Roman" panose="02020603050405020304" pitchFamily="18" charset="0"/>
              </a:rPr>
              <a:t>6</a:t>
            </a:r>
          </a:p>
        </p:txBody>
      </p:sp>
      <p:pic>
        <p:nvPicPr>
          <p:cNvPr id="261123" name="Рисунок 1"/>
          <p:cNvPicPr>
            <a:picLocks noChangeAspect="1" noChangeArrowheads="1"/>
          </p:cNvPicPr>
          <p:nvPr/>
        </p:nvPicPr>
        <p:blipFill>
          <a:blip r:embed="rId3" cstate="print">
            <a:lum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05"/>
          <a:stretch>
            <a:fillRect/>
          </a:stretch>
        </p:blipFill>
        <p:spPr bwMode="auto">
          <a:xfrm>
            <a:off x="98425" y="71438"/>
            <a:ext cx="8286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992188" y="765175"/>
            <a:ext cx="8151812" cy="18669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90000"/>
              </a:lnSpc>
              <a:spcAft>
                <a:spcPts val="800"/>
              </a:spcAft>
              <a:defRPr/>
            </a:pP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5000"/>
              </a:lnSpc>
              <a:spcAft>
                <a:spcPts val="800"/>
              </a:spcAft>
              <a:defRPr/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Продвигать талантливую молодежь в сфере музыкального искусства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участие в фестивале любительских творческих коллективов с вручением грантов   лучшим коллективам (ежегодно, 20 грантов из ФБ)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участие в фестивалях детского творчества всех жанров (5 ед. ежегодно - ФБ)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проекты Тверской области «Участие профессиональных и любительских коллективов, отдельных исполнителей в международных, российских и межрегиональных мероприятиях», «Участие молодых дарований тверского края в межрегиональных, всероссийских, международных конкурсах, выставках, фестивалях и т.п.» (ежегодно–ОБ)</a:t>
            </a:r>
          </a:p>
          <a:p>
            <a:pPr>
              <a:lnSpc>
                <a:spcPct val="85000"/>
              </a:lnSpc>
              <a:spcAft>
                <a:spcPts val="800"/>
              </a:spcAft>
              <a:defRPr/>
            </a:pP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98538" y="2701925"/>
            <a:ext cx="8145462" cy="8667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cs typeface="Times New Roman" panose="02020603050405020304" pitchFamily="18" charset="0"/>
              </a:rPr>
              <a:t>Подготовить кадры для организаций культуры </a:t>
            </a:r>
            <a:r>
              <a:rPr lang="ru-RU" altLang="ru-RU" sz="1600">
                <a:cs typeface="Times New Roman" panose="02020603050405020304" pitchFamily="18" charset="0"/>
              </a:rPr>
              <a:t>(обучение на базе федеральных Центров непрерывного образования и повышения квалификации творческих и управленческих кадров в сфере культуры– не менее 100 чел., ежегодно)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998538" y="3640138"/>
            <a:ext cx="8153400" cy="9207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defTabSz="4572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572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572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572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57200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ru-RU" altLang="ru-RU" sz="1600" b="1">
                <a:cs typeface="Times New Roman" panose="02020603050405020304" pitchFamily="18" charset="0"/>
              </a:rPr>
              <a:t>Обеспечить поддержку добровольческих движений, в том числе в сфере сохранения культурного наследия </a:t>
            </a:r>
            <a:r>
              <a:rPr lang="ru-RU" altLang="ru-RU" sz="1600">
                <a:cs typeface="Times New Roman" panose="02020603050405020304" pitchFamily="18" charset="0"/>
              </a:rPr>
              <a:t>(участие в формировании базы данных «Волонтеры в культуре» и реализации программы «Волонтеры культуры», привлечение волонтеров к реализации проектов культуры, ежегодно)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98538" y="4645025"/>
            <a:ext cx="8153400" cy="18716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условия для укрепления гражданской идентичности на основе духовно-нравственных и культурных ценностей народов Российской Федерации: </a:t>
            </a:r>
          </a:p>
          <a:p>
            <a:pPr>
              <a:lnSpc>
                <a:spcPts val="1800"/>
              </a:lnSpc>
              <a:defRPr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участие в конкурсе НКО на получение гранта на проекты по укреплению российской гражданской идентичности, региональная грантовая поддержка НКО, ежегодно)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участие в конкурсе НКО на получение гранта в области музыкального и театрального искусства, региональная грантовая поддержка НКО, ежегодно)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культурно-просветительских программ для школьников (ежегодно)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выставки региональных музеев и федеральных музеев (не менее 220 ежегодно)</a:t>
            </a:r>
          </a:p>
        </p:txBody>
      </p:sp>
      <p:sp>
        <p:nvSpPr>
          <p:cNvPr id="261128" name="Заголовок 20"/>
          <p:cNvSpPr txBox="1">
            <a:spLocks/>
          </p:cNvSpPr>
          <p:nvPr/>
        </p:nvSpPr>
        <p:spPr bwMode="auto">
          <a:xfrm>
            <a:off x="973138" y="361950"/>
            <a:ext cx="8042275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000" b="1" dirty="0">
                <a:solidFill>
                  <a:srgbClr val="A8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РП «ТВОРЧЕСКИЕ ЛЮДИ»</a:t>
            </a:r>
            <a:br>
              <a:rPr lang="ru-RU" altLang="ru-RU" sz="2000" b="1" dirty="0">
                <a:solidFill>
                  <a:srgbClr val="A8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000" b="1" dirty="0">
              <a:solidFill>
                <a:srgbClr val="A8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7465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32240" y="6459379"/>
            <a:ext cx="2133600" cy="249171"/>
          </a:xfrm>
        </p:spPr>
        <p:txBody>
          <a:bodyPr/>
          <a:lstStyle/>
          <a:p>
            <a:r>
              <a:rPr lang="ru-RU" sz="1400" dirty="0">
                <a:solidFill>
                  <a:prstClr val="black"/>
                </a:solidFill>
                <a:cs typeface="Times New Roman" panose="02020603050405020304" pitchFamily="18" charset="0"/>
              </a:rPr>
              <a:t>7</a:t>
            </a:r>
          </a:p>
        </p:txBody>
      </p:sp>
      <p:pic>
        <p:nvPicPr>
          <p:cNvPr id="12" name="Рисунок 1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l="5005"/>
          <a:stretch>
            <a:fillRect/>
          </a:stretch>
        </p:blipFill>
        <p:spPr bwMode="auto">
          <a:xfrm>
            <a:off x="98881" y="71808"/>
            <a:ext cx="828675" cy="1028700"/>
          </a:xfrm>
          <a:prstGeom prst="rect">
            <a:avLst/>
          </a:prstGeom>
          <a:noFill/>
        </p:spPr>
      </p:pic>
      <p:sp>
        <p:nvSpPr>
          <p:cNvPr id="16" name="Скругленный прямоугольник 15"/>
          <p:cNvSpPr/>
          <p:nvPr/>
        </p:nvSpPr>
        <p:spPr>
          <a:xfrm>
            <a:off x="1223121" y="1556792"/>
            <a:ext cx="7813375" cy="68292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виртуальные концертные залы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(участие в конкурсе на создание виртуального концертного зала)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199927" y="2492896"/>
            <a:ext cx="7813375" cy="316835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ускоренное внедрение цифровых технологий в экономике и социальной сфере:</a:t>
            </a:r>
          </a:p>
          <a:p>
            <a:pPr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онлайн-трансляций мероприятий, размещаемых на портале «Культура.РФ» (отбор осуществляется Минкультуры РФ)</a:t>
            </a:r>
          </a:p>
          <a:p>
            <a:pPr>
              <a:lnSpc>
                <a:spcPct val="90000"/>
              </a:lnSpc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мультимедиа-гидов по экспозициям и выставочным проектам (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участие в конкурсе проектов на создание мультимедиа-гида в региональных музеях)</a:t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пополнение книжными памятниками фонда оцифрованных изданий Национальной электронной библиотеки путем оцифровки книжных памятников</a:t>
            </a:r>
          </a:p>
        </p:txBody>
      </p:sp>
      <p:sp>
        <p:nvSpPr>
          <p:cNvPr id="8" name="Заголовок 20"/>
          <p:cNvSpPr txBox="1">
            <a:spLocks/>
          </p:cNvSpPr>
          <p:nvPr/>
        </p:nvSpPr>
        <p:spPr bwMode="auto">
          <a:xfrm>
            <a:off x="994221" y="430842"/>
            <a:ext cx="8042275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000" b="1" dirty="0">
                <a:solidFill>
                  <a:srgbClr val="A8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РП «ЦИФРОВАЯ КУЛЬТУРА»</a:t>
            </a:r>
            <a:br>
              <a:rPr lang="ru-RU" altLang="ru-RU" sz="2000" b="1" dirty="0">
                <a:solidFill>
                  <a:srgbClr val="A8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000" b="1" dirty="0">
              <a:solidFill>
                <a:srgbClr val="A8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5586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6724650" y="6327775"/>
            <a:ext cx="2133600" cy="24923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pic>
        <p:nvPicPr>
          <p:cNvPr id="263171" name="Рисунок 1"/>
          <p:cNvPicPr>
            <a:picLocks noChangeAspect="1" noChangeArrowheads="1"/>
          </p:cNvPicPr>
          <p:nvPr/>
        </p:nvPicPr>
        <p:blipFill>
          <a:blip r:embed="rId3" cstate="print">
            <a:lum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05"/>
          <a:stretch>
            <a:fillRect/>
          </a:stretch>
        </p:blipFill>
        <p:spPr bwMode="auto">
          <a:xfrm>
            <a:off x="98425" y="71438"/>
            <a:ext cx="8016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3172" name="Заголовок 20"/>
          <p:cNvSpPr>
            <a:spLocks noGrp="1"/>
          </p:cNvSpPr>
          <p:nvPr>
            <p:ph type="title"/>
          </p:nvPr>
        </p:nvSpPr>
        <p:spPr>
          <a:xfrm>
            <a:off x="827088" y="404813"/>
            <a:ext cx="8208962" cy="755650"/>
          </a:xfrm>
        </p:spPr>
        <p:txBody>
          <a:bodyPr/>
          <a:lstStyle/>
          <a:p>
            <a:pPr defTabSz="514350" eaLnBrk="1" hangingPunct="1"/>
            <a:r>
              <a:rPr lang="ru-RU" altLang="ru-RU" sz="2000" b="1">
                <a:solidFill>
                  <a:srgbClr val="A8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РЕАЛИЗАЦИИ НАЦИОНАЛЬНОГО ПРОЕКТА «КУЛЬТУРА» В ТВЕРСКОЙ ОБЛАСТИ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16013" y="1160463"/>
            <a:ext cx="7704137" cy="838200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числа посещений учреждений культуры Тверской области по отношению к уровню 2017 году, процент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323528" y="2057399"/>
          <a:ext cx="8640960" cy="427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73277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1243128" y="214290"/>
            <a:ext cx="7632526" cy="1225550"/>
          </a:xfrm>
        </p:spPr>
        <p:txBody>
          <a:bodyPr rtlCol="0">
            <a:normAutofit/>
          </a:bodyPr>
          <a:lstStyle/>
          <a:p>
            <a:pPr algn="ctr"/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РЕКОМЕНДАЦИИ МУНИЦИПАЛЬНЫМ ОБРАЗОВАНИЯМ ТВЕРСКОЙ ОБЛАСТИ В ЦЕЛЯХ РЕАЛИЗАЦИИ НАЦИОНАЛЬНОГО ПРОЕКТА «КУЛЬТУРА» 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8" name="Рисунок 11"/>
          <p:cNvPicPr>
            <a:picLocks noChangeAspect="1" noChangeArrowheads="1"/>
          </p:cNvPicPr>
          <p:nvPr/>
        </p:nvPicPr>
        <p:blipFill>
          <a:blip r:embed="rId3" cstate="print">
            <a:lum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05"/>
          <a:stretch>
            <a:fillRect/>
          </a:stretch>
        </p:blipFill>
        <p:spPr bwMode="auto">
          <a:xfrm>
            <a:off x="157837" y="203001"/>
            <a:ext cx="8636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48464" y="6524625"/>
            <a:ext cx="370136" cy="323850"/>
          </a:xfrm>
        </p:spPr>
        <p:txBody>
          <a:bodyPr/>
          <a:lstStyle/>
          <a:p>
            <a:pPr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84640" y="1350221"/>
            <a:ext cx="7879517" cy="7883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Предусмотреть в муниципальных программах, муниципальных заданиях увеличение показателя посещаемости в муниципальных учреждениях культуры Тверской области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77882" y="2205324"/>
            <a:ext cx="7893035" cy="89722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Предусматривать в местных бюджетах софинансирование для участия в конкурсных отборах, проводимых Комитетом по делам культуры Тверской области на получение субсидий в рамках реализации региональных проектов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54015" y="5184648"/>
            <a:ext cx="7879517" cy="133997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Принимать участие в конкурсном отборе Федерального фонда социальной и экономической поддержки отечественной кинематографии (Фонд кино) с целью получения средств из федерального бюджета на модернизацию оборудования для кинопоказа национальных фильмов в населенных пунктах РФ с численностью населения до 500,0 тыс. человек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64363" y="3169308"/>
            <a:ext cx="7893035" cy="83953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Принимать участие в грантовых конкурсах Минкультуры России (информация: интернет-портал «Культура. Гранты России», 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«Роскультпроект» 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40497" y="4075605"/>
            <a:ext cx="7893035" cy="101760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Запланировать обучение работников культуры на базе федеральных Центров непрерывного образования и повышения квалификации творческих и управленческих кадров в сфере культуры, в т.ч. дистанционно 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(после 01.04)</a:t>
            </a:r>
          </a:p>
        </p:txBody>
      </p:sp>
    </p:spTree>
    <p:extLst>
      <p:ext uri="{BB962C8B-B14F-4D97-AF65-F5344CB8AC3E}">
        <p14:creationId xmlns:p14="http://schemas.microsoft.com/office/powerpoint/2010/main" xmlns="" val="36856703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8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0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4242</TotalTime>
  <Words>998</Words>
  <Application>Microsoft Office PowerPoint</Application>
  <PresentationFormat>Экран (4:3)</PresentationFormat>
  <Paragraphs>206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Тема Office</vt:lpstr>
      <vt:lpstr>16_Тема Office</vt:lpstr>
      <vt:lpstr>17_Тема Office</vt:lpstr>
      <vt:lpstr>18_Тема Office</vt:lpstr>
      <vt:lpstr>20_Тема Office</vt:lpstr>
      <vt:lpstr>11_Тема Office</vt:lpstr>
      <vt:lpstr>12_Тема Office</vt:lpstr>
      <vt:lpstr>14_Тема Office</vt:lpstr>
      <vt:lpstr>О реализации в Тверской области национального проекта «Культура»</vt:lpstr>
      <vt:lpstr>Слайд 2</vt:lpstr>
      <vt:lpstr>Слайд 3</vt:lpstr>
      <vt:lpstr>Слайд 4</vt:lpstr>
      <vt:lpstr>Слайд 5</vt:lpstr>
      <vt:lpstr>Слайд 6</vt:lpstr>
      <vt:lpstr>Слайд 7</vt:lpstr>
      <vt:lpstr>РЕЗУЛЬТАТ РЕАЛИЗАЦИИ НАЦИОНАЛЬНОГО ПРОЕКТА «КУЛЬТУРА» В ТВЕРСКОЙ ОБЛАСТИ</vt:lpstr>
      <vt:lpstr>РЕКОМЕНДАЦИИ МУНИЦИПАЛЬНЫМ ОБРАЗОВАНИЯМ ТВЕРСКОЙ ОБЛАСТИ В ЦЕЛЯХ РЕАЛИЗАЦИИ НАЦИОНАЛЬНОГО ПРОЕКТА «КУЛЬТУРА» 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Смирнова Ирина Анатольевна</dc:creator>
  <cp:lastModifiedBy>Приемная</cp:lastModifiedBy>
  <cp:revision>388</cp:revision>
  <cp:lastPrinted>2019-02-26T11:40:34Z</cp:lastPrinted>
  <dcterms:created xsi:type="dcterms:W3CDTF">2018-05-18T11:00:57Z</dcterms:created>
  <dcterms:modified xsi:type="dcterms:W3CDTF">2019-03-04T08:31:55Z</dcterms:modified>
</cp:coreProperties>
</file>